
<file path=[Content_Types].xml><?xml version="1.0" encoding="utf-8"?>
<Types xmlns="http://schemas.openxmlformats.org/package/2006/content-types">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63" r:id="rId2"/>
  </p:sldIdLst>
  <p:sldSz cx="43891200" cy="32918400"/>
  <p:notesSz cx="6858000" cy="9144000"/>
  <p:defaultText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5" algn="l" defTabSz="4389028" rtl="0" eaLnBrk="1" latinLnBrk="0" hangingPunct="1">
      <a:defRPr sz="8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guide id="3" orient="horz" pos="10368">
          <p15:clr>
            <a:srgbClr val="A4A3A4"/>
          </p15:clr>
        </p15:guide>
        <p15:guide id="4"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C9F1FF"/>
    <a:srgbClr val="93E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493" autoAdjust="0"/>
  </p:normalViewPr>
  <p:slideViewPr>
    <p:cSldViewPr snapToGrid="0">
      <p:cViewPr varScale="1">
        <p:scale>
          <a:sx n="17" d="100"/>
          <a:sy n="17" d="100"/>
        </p:scale>
        <p:origin x="1920" y="10"/>
      </p:cViewPr>
      <p:guideLst>
        <p:guide orient="horz" pos="6912"/>
        <p:guide pos="10368"/>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0E8FA9-8B5F-4493-A208-FBBD06A1EBF4}" type="datetimeFigureOut">
              <a:rPr lang="en-US" smtClean="0"/>
              <a:t>8/14/2016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15AFD9-35F1-4A8D-8AD3-EDB948176196}" type="slidenum">
              <a:rPr lang="en-US" smtClean="0"/>
              <a:t>‹#›</a:t>
            </a:fld>
            <a:endParaRPr lang="en-US"/>
          </a:p>
        </p:txBody>
      </p:sp>
    </p:spTree>
    <p:extLst>
      <p:ext uri="{BB962C8B-B14F-4D97-AF65-F5344CB8AC3E}">
        <p14:creationId xmlns:p14="http://schemas.microsoft.com/office/powerpoint/2010/main" val="2095315684"/>
      </p:ext>
    </p:extLst>
  </p:cSld>
  <p:clrMap bg1="lt1" tx1="dk1" bg2="lt2" tx2="dk2" accent1="accent1" accent2="accent2" accent3="accent3" accent4="accent4" accent5="accent5" accent6="accent6" hlink="hlink" folHlink="folHlink"/>
  <p:notesStyle>
    <a:lvl1pPr marL="0" algn="l" defTabSz="4389028" rtl="0" eaLnBrk="1" latinLnBrk="0" hangingPunct="1">
      <a:defRPr sz="5700" kern="1200">
        <a:solidFill>
          <a:schemeClr val="tx1"/>
        </a:solidFill>
        <a:latin typeface="+mn-lt"/>
        <a:ea typeface="+mn-ea"/>
        <a:cs typeface="+mn-cs"/>
      </a:defRPr>
    </a:lvl1pPr>
    <a:lvl2pPr marL="2194514" algn="l" defTabSz="4389028" rtl="0" eaLnBrk="1" latinLnBrk="0" hangingPunct="1">
      <a:defRPr sz="5700" kern="1200">
        <a:solidFill>
          <a:schemeClr val="tx1"/>
        </a:solidFill>
        <a:latin typeface="+mn-lt"/>
        <a:ea typeface="+mn-ea"/>
        <a:cs typeface="+mn-cs"/>
      </a:defRPr>
    </a:lvl2pPr>
    <a:lvl3pPr marL="4389028" algn="l" defTabSz="4389028" rtl="0" eaLnBrk="1" latinLnBrk="0" hangingPunct="1">
      <a:defRPr sz="5700" kern="1200">
        <a:solidFill>
          <a:schemeClr val="tx1"/>
        </a:solidFill>
        <a:latin typeface="+mn-lt"/>
        <a:ea typeface="+mn-ea"/>
        <a:cs typeface="+mn-cs"/>
      </a:defRPr>
    </a:lvl3pPr>
    <a:lvl4pPr marL="6583543" algn="l" defTabSz="4389028" rtl="0" eaLnBrk="1" latinLnBrk="0" hangingPunct="1">
      <a:defRPr sz="5700" kern="1200">
        <a:solidFill>
          <a:schemeClr val="tx1"/>
        </a:solidFill>
        <a:latin typeface="+mn-lt"/>
        <a:ea typeface="+mn-ea"/>
        <a:cs typeface="+mn-cs"/>
      </a:defRPr>
    </a:lvl4pPr>
    <a:lvl5pPr marL="8778057" algn="l" defTabSz="4389028" rtl="0" eaLnBrk="1" latinLnBrk="0" hangingPunct="1">
      <a:defRPr sz="5700" kern="1200">
        <a:solidFill>
          <a:schemeClr val="tx1"/>
        </a:solidFill>
        <a:latin typeface="+mn-lt"/>
        <a:ea typeface="+mn-ea"/>
        <a:cs typeface="+mn-cs"/>
      </a:defRPr>
    </a:lvl5pPr>
    <a:lvl6pPr marL="10972571" algn="l" defTabSz="4389028" rtl="0" eaLnBrk="1" latinLnBrk="0" hangingPunct="1">
      <a:defRPr sz="5700" kern="1200">
        <a:solidFill>
          <a:schemeClr val="tx1"/>
        </a:solidFill>
        <a:latin typeface="+mn-lt"/>
        <a:ea typeface="+mn-ea"/>
        <a:cs typeface="+mn-cs"/>
      </a:defRPr>
    </a:lvl6pPr>
    <a:lvl7pPr marL="13167085" algn="l" defTabSz="4389028" rtl="0" eaLnBrk="1" latinLnBrk="0" hangingPunct="1">
      <a:defRPr sz="5700" kern="1200">
        <a:solidFill>
          <a:schemeClr val="tx1"/>
        </a:solidFill>
        <a:latin typeface="+mn-lt"/>
        <a:ea typeface="+mn-ea"/>
        <a:cs typeface="+mn-cs"/>
      </a:defRPr>
    </a:lvl7pPr>
    <a:lvl8pPr marL="15361599" algn="l" defTabSz="4389028" rtl="0" eaLnBrk="1" latinLnBrk="0" hangingPunct="1">
      <a:defRPr sz="5700" kern="1200">
        <a:solidFill>
          <a:schemeClr val="tx1"/>
        </a:solidFill>
        <a:latin typeface="+mn-lt"/>
        <a:ea typeface="+mn-ea"/>
        <a:cs typeface="+mn-cs"/>
      </a:defRPr>
    </a:lvl8pPr>
    <a:lvl9pPr marL="17556115" algn="l" defTabSz="4389028" rtl="0" eaLnBrk="1" latinLnBrk="0" hangingPunct="1">
      <a:defRPr sz="5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Mission, vision, success criteria, key accomplishment points</a:t>
            </a:r>
            <a:r>
              <a:rPr lang="en-US"/>
              <a:t>, future work, </a:t>
            </a:r>
          </a:p>
        </p:txBody>
      </p:sp>
      <p:sp>
        <p:nvSpPr>
          <p:cNvPr id="4" name="Slide Number Placeholder 3"/>
          <p:cNvSpPr>
            <a:spLocks noGrp="1"/>
          </p:cNvSpPr>
          <p:nvPr>
            <p:ph type="sldNum" sz="quarter" idx="10"/>
          </p:nvPr>
        </p:nvSpPr>
        <p:spPr/>
        <p:txBody>
          <a:bodyPr/>
          <a:lstStyle/>
          <a:p>
            <a:fld id="{CD15AFD9-35F1-4A8D-8AD3-EDB948176196}" type="slidenum">
              <a:rPr lang="en-US" smtClean="0"/>
              <a:t>1</a:t>
            </a:fld>
            <a:endParaRPr lang="en-US"/>
          </a:p>
        </p:txBody>
      </p:sp>
    </p:spTree>
    <p:extLst>
      <p:ext uri="{BB962C8B-B14F-4D97-AF65-F5344CB8AC3E}">
        <p14:creationId xmlns:p14="http://schemas.microsoft.com/office/powerpoint/2010/main" val="215612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6967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194985" y="1319213"/>
            <a:ext cx="39501233" cy="2912447"/>
          </a:xfrm>
          <a:prstGeom prst="rect">
            <a:avLst/>
          </a:prstGeom>
        </p:spPr>
        <p:txBody>
          <a:bodyPr lIns="128016" tIns="64008" rIns="128016" bIns="64008"/>
          <a:lstStyle>
            <a:lvl1pPr>
              <a:defRPr sz="13400"/>
            </a:lvl1pPr>
          </a:lstStyle>
          <a:p>
            <a:r>
              <a:rPr lang="en-US" sz="6200" i="1" dirty="0">
                <a:solidFill>
                  <a:schemeClr val="bg1"/>
                </a:solidFill>
                <a:latin typeface="Arial Black" pitchFamily="34" charset="0"/>
              </a:rPr>
              <a:t>This is a Scientific Poster Template created by </a:t>
            </a:r>
            <a:r>
              <a:rPr lang="en-US" sz="6200" i="1" dirty="0" err="1">
                <a:solidFill>
                  <a:schemeClr val="bg1"/>
                </a:solidFill>
                <a:latin typeface="Arial Black" pitchFamily="34" charset="0"/>
              </a:rPr>
              <a:t>Graphicsland</a:t>
            </a:r>
            <a:r>
              <a:rPr lang="en-US" sz="6200" i="1" dirty="0">
                <a:solidFill>
                  <a:schemeClr val="bg1"/>
                </a:solidFill>
                <a:latin typeface="Arial Black" pitchFamily="34" charset="0"/>
              </a:rPr>
              <a:t> &amp; Makesigns.com</a:t>
            </a:r>
            <a:br>
              <a:rPr lang="en-US" sz="6200" i="1" dirty="0">
                <a:solidFill>
                  <a:schemeClr val="bg1"/>
                </a:solidFill>
                <a:latin typeface="Arial Black" pitchFamily="34" charset="0"/>
              </a:rPr>
            </a:br>
            <a:r>
              <a:rPr lang="en-US" sz="6200" i="1" dirty="0">
                <a:solidFill>
                  <a:schemeClr val="bg1"/>
                </a:solidFill>
                <a:latin typeface="Arial Black" pitchFamily="34" charset="0"/>
              </a:rPr>
              <a:t>Your poster title would go on these lines</a:t>
            </a:r>
            <a:endParaRPr lang="en-US" dirty="0"/>
          </a:p>
        </p:txBody>
      </p:sp>
      <p:sp>
        <p:nvSpPr>
          <p:cNvPr id="17" name="Text Placeholder 16"/>
          <p:cNvSpPr>
            <a:spLocks noGrp="1"/>
          </p:cNvSpPr>
          <p:nvPr>
            <p:ph type="body" sz="quarter" idx="10" hasCustomPrompt="1"/>
          </p:nvPr>
        </p:nvSpPr>
        <p:spPr>
          <a:xfrm>
            <a:off x="1997077" y="3925533"/>
            <a:ext cx="39897049" cy="3263544"/>
          </a:xfrm>
          <a:prstGeom prst="rect">
            <a:avLst/>
          </a:prstGeom>
        </p:spPr>
        <p:txBody>
          <a:bodyPr lIns="128016" tIns="64008" rIns="128016" bIns="64008"/>
          <a:lstStyle>
            <a:lvl1pPr>
              <a:defRPr sz="13400" baseline="0"/>
            </a:lvl1pPr>
          </a:lstStyle>
          <a:p>
            <a:pPr algn="ctr"/>
            <a:r>
              <a:rPr lang="en-US" sz="5600" dirty="0">
                <a:solidFill>
                  <a:schemeClr val="bg1"/>
                </a:solidFill>
              </a:rPr>
              <a:t>Author names go here. Press Enter to start a new line and add University or School Information</a:t>
            </a:r>
          </a:p>
        </p:txBody>
      </p:sp>
    </p:spTree>
    <p:extLst>
      <p:ext uri="{BB962C8B-B14F-4D97-AF65-F5344CB8AC3E}">
        <p14:creationId xmlns:p14="http://schemas.microsoft.com/office/powerpoint/2010/main" val="1545946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342921"/>
      </p:ext>
    </p:extLst>
  </p:cSld>
  <p:clrMap bg1="lt1" tx1="dk1" bg2="lt2" tx2="dk2" accent1="accent1" accent2="accent2" accent3="accent3" accent4="accent4" accent5="accent5" accent6="accent6" hlink="hlink" folHlink="folHlink"/>
  <p:sldLayoutIdLst>
    <p:sldLayoutId id="2147483679" r:id="rId1"/>
    <p:sldLayoutId id="2147483680" r:id="rId2"/>
  </p:sldLayoutIdLst>
  <p:txStyles>
    <p:titleStyle>
      <a:lvl1pPr algn="ctr" defTabSz="4389028" rtl="0" eaLnBrk="1" latinLnBrk="0" hangingPunct="1">
        <a:spcBef>
          <a:spcPct val="0"/>
        </a:spcBef>
        <a:buNone/>
        <a:defRPr sz="13400" kern="1200">
          <a:solidFill>
            <a:schemeClr val="tx1"/>
          </a:solidFill>
          <a:latin typeface="+mj-lt"/>
          <a:ea typeface="+mj-ea"/>
          <a:cs typeface="+mj-cs"/>
        </a:defRPr>
      </a:lvl1pPr>
    </p:titleStyle>
    <p:bodyStyle>
      <a:lvl1pPr marL="0" indent="0" algn="l" defTabSz="4389028" rtl="0" eaLnBrk="1" latinLnBrk="0" hangingPunct="1">
        <a:spcBef>
          <a:spcPct val="20000"/>
        </a:spcBef>
        <a:buFont typeface="Arial" pitchFamily="34" charset="0"/>
        <a:buNone/>
        <a:defRPr sz="13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5" algn="l" defTabSz="4389028"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tiff"/><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0" y="1478842"/>
            <a:ext cx="43891200" cy="465932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8016" tIns="64008" rIns="128016" bIns="64008" rtlCol="0" anchor="ctr"/>
          <a:lstStyle/>
          <a:p>
            <a:pPr algn="ctr"/>
            <a:endParaRPr lang="en-US"/>
          </a:p>
        </p:txBody>
      </p:sp>
      <p:pic>
        <p:nvPicPr>
          <p:cNvPr id="73" name="Picture 72"/>
          <p:cNvPicPr>
            <a:picLocks noChangeAspect="1"/>
          </p:cNvPicPr>
          <p:nvPr/>
        </p:nvPicPr>
        <p:blipFill rotWithShape="1">
          <a:blip r:embed="rId3" cstate="print">
            <a:extLst>
              <a:ext uri="{28A0092B-C50C-407E-A947-70E740481C1C}">
                <a14:useLocalDpi xmlns:a14="http://schemas.microsoft.com/office/drawing/2010/main" val="0"/>
              </a:ext>
            </a:extLst>
          </a:blip>
          <a:srcRect t="2" r="88597" b="-5706"/>
          <a:stretch/>
        </p:blipFill>
        <p:spPr>
          <a:xfrm>
            <a:off x="0" y="0"/>
            <a:ext cx="5005137" cy="34795326"/>
          </a:xfrm>
          <a:prstGeom prst="rect">
            <a:avLst/>
          </a:prstGeom>
        </p:spPr>
      </p:pic>
      <p:sp>
        <p:nvSpPr>
          <p:cNvPr id="74" name="Rectangle 73"/>
          <p:cNvSpPr/>
          <p:nvPr/>
        </p:nvSpPr>
        <p:spPr>
          <a:xfrm>
            <a:off x="-1" y="6341135"/>
            <a:ext cx="43891199" cy="5173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8016" tIns="64008" rIns="128016" bIns="64008" rtlCol="0" anchor="ctr"/>
          <a:lstStyle/>
          <a:p>
            <a:pPr algn="ctr"/>
            <a:endParaRPr lang="en-US"/>
          </a:p>
        </p:txBody>
      </p:sp>
      <p:sp>
        <p:nvSpPr>
          <p:cNvPr id="75" name="Rectangle 74"/>
          <p:cNvSpPr/>
          <p:nvPr/>
        </p:nvSpPr>
        <p:spPr>
          <a:xfrm>
            <a:off x="0" y="6599465"/>
            <a:ext cx="17810375" cy="68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8016" tIns="64008" rIns="128016" bIns="64008" rtlCol="0" anchor="ctr"/>
          <a:lstStyle/>
          <a:p>
            <a:pPr algn="ctr"/>
            <a:endParaRPr lang="en-US"/>
          </a:p>
        </p:txBody>
      </p:sp>
      <p:sp>
        <p:nvSpPr>
          <p:cNvPr id="76" name="Rectangle 75"/>
          <p:cNvSpPr/>
          <p:nvPr/>
        </p:nvSpPr>
        <p:spPr>
          <a:xfrm>
            <a:off x="1" y="6839340"/>
            <a:ext cx="18445113" cy="411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8016" tIns="64008" rIns="128016" bIns="64008" rtlCol="0" anchor="ctr"/>
          <a:lstStyle/>
          <a:p>
            <a:pPr algn="ctr"/>
            <a:endParaRPr lang="en-US"/>
          </a:p>
        </p:txBody>
      </p:sp>
      <p:pic>
        <p:nvPicPr>
          <p:cNvPr id="77" name="Picture 76"/>
          <p:cNvPicPr>
            <a:picLocks noChangeAspect="1"/>
          </p:cNvPicPr>
          <p:nvPr/>
        </p:nvPicPr>
        <p:blipFill rotWithShape="1">
          <a:blip r:embed="rId3" cstate="print">
            <a:extLst>
              <a:ext uri="{28A0092B-C50C-407E-A947-70E740481C1C}">
                <a14:useLocalDpi xmlns:a14="http://schemas.microsoft.com/office/drawing/2010/main" val="0"/>
              </a:ext>
            </a:extLst>
          </a:blip>
          <a:srcRect l="89583" b="72661"/>
          <a:stretch/>
        </p:blipFill>
        <p:spPr>
          <a:xfrm>
            <a:off x="39319200" y="0"/>
            <a:ext cx="4572000" cy="8999621"/>
          </a:xfrm>
          <a:prstGeom prst="rect">
            <a:avLst/>
          </a:prstGeom>
        </p:spPr>
      </p:pic>
      <p:grpSp>
        <p:nvGrpSpPr>
          <p:cNvPr id="78" name="Group 77"/>
          <p:cNvGrpSpPr/>
          <p:nvPr/>
        </p:nvGrpSpPr>
        <p:grpSpPr>
          <a:xfrm>
            <a:off x="6160168" y="7748336"/>
            <a:ext cx="37731031" cy="25170063"/>
            <a:chOff x="6160168" y="7748336"/>
            <a:chExt cx="37731031" cy="25170063"/>
          </a:xfrm>
        </p:grpSpPr>
        <p:pic>
          <p:nvPicPr>
            <p:cNvPr id="79" name="Picture 78"/>
            <p:cNvPicPr>
              <a:picLocks noChangeAspect="1"/>
            </p:cNvPicPr>
            <p:nvPr userDrawn="1"/>
          </p:nvPicPr>
          <p:blipFill rotWithShape="1">
            <a:blip r:embed="rId3" cstate="print">
              <a:extLst>
                <a:ext uri="{28A0092B-C50C-407E-A947-70E740481C1C}">
                  <a14:useLocalDpi xmlns:a14="http://schemas.microsoft.com/office/drawing/2010/main" val="0"/>
                </a:ext>
              </a:extLst>
            </a:blip>
            <a:srcRect l="65680" t="51463" b="-1"/>
            <a:stretch/>
          </p:blipFill>
          <p:spPr>
            <a:xfrm>
              <a:off x="28827662" y="16940463"/>
              <a:ext cx="15063537" cy="15977936"/>
            </a:xfrm>
            <a:prstGeom prst="rect">
              <a:avLst/>
            </a:prstGeom>
          </p:spPr>
        </p:pic>
        <p:pic>
          <p:nvPicPr>
            <p:cNvPr id="80" name="Picture 7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35" t="23537" r="51864" b="21784"/>
            <a:stretch/>
          </p:blipFill>
          <p:spPr>
            <a:xfrm>
              <a:off x="6160168" y="7748336"/>
              <a:ext cx="14967285" cy="17999243"/>
            </a:xfrm>
            <a:prstGeom prst="rect">
              <a:avLst/>
            </a:prstGeom>
          </p:spPr>
        </p:pic>
      </p:grpSp>
      <p:sp>
        <p:nvSpPr>
          <p:cNvPr id="39" name="Rectangle 38"/>
          <p:cNvSpPr/>
          <p:nvPr/>
        </p:nvSpPr>
        <p:spPr>
          <a:xfrm>
            <a:off x="-1" y="7737398"/>
            <a:ext cx="10485120" cy="10235496"/>
          </a:xfrm>
          <a:prstGeom prst="rect">
            <a:avLst/>
          </a:prstGeom>
          <a:solidFill>
            <a:schemeClr val="accent5">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40" name="Rectangle 39"/>
          <p:cNvSpPr/>
          <p:nvPr/>
        </p:nvSpPr>
        <p:spPr>
          <a:xfrm>
            <a:off x="11098598" y="7737396"/>
            <a:ext cx="10553948" cy="13163175"/>
          </a:xfrm>
          <a:prstGeom prst="rect">
            <a:avLst/>
          </a:prstGeom>
          <a:solidFill>
            <a:srgbClr val="D9D9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41" name="Rectangle 40"/>
          <p:cNvSpPr/>
          <p:nvPr/>
        </p:nvSpPr>
        <p:spPr>
          <a:xfrm>
            <a:off x="22252338" y="7737396"/>
            <a:ext cx="10485120" cy="25181004"/>
          </a:xfrm>
          <a:prstGeom prst="rect">
            <a:avLst/>
          </a:prstGeom>
          <a:solidFill>
            <a:srgbClr val="D9D9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42" name="Rectangle 41"/>
          <p:cNvSpPr/>
          <p:nvPr/>
        </p:nvSpPr>
        <p:spPr>
          <a:xfrm>
            <a:off x="33406080" y="7737396"/>
            <a:ext cx="10485120" cy="6341610"/>
          </a:xfrm>
          <a:prstGeom prst="rect">
            <a:avLst/>
          </a:prstGeom>
          <a:solidFill>
            <a:schemeClr val="accent5">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43" name="Rectangle 42"/>
          <p:cNvSpPr/>
          <p:nvPr/>
        </p:nvSpPr>
        <p:spPr>
          <a:xfrm>
            <a:off x="-1" y="18159714"/>
            <a:ext cx="10485120" cy="14758686"/>
          </a:xfrm>
          <a:prstGeom prst="rect">
            <a:avLst/>
          </a:prstGeom>
          <a:solidFill>
            <a:srgbClr val="D9D9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44" name="Rectangle 43"/>
          <p:cNvSpPr/>
          <p:nvPr/>
        </p:nvSpPr>
        <p:spPr>
          <a:xfrm>
            <a:off x="11167426" y="21757479"/>
            <a:ext cx="10485120" cy="11160921"/>
          </a:xfrm>
          <a:prstGeom prst="rect">
            <a:avLst/>
          </a:prstGeom>
          <a:solidFill>
            <a:srgbClr val="D9D9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45" name="Rectangle 44"/>
          <p:cNvSpPr/>
          <p:nvPr/>
        </p:nvSpPr>
        <p:spPr>
          <a:xfrm>
            <a:off x="33439597" y="14483496"/>
            <a:ext cx="10485120" cy="6946639"/>
          </a:xfrm>
          <a:prstGeom prst="rect">
            <a:avLst/>
          </a:prstGeom>
          <a:solidFill>
            <a:schemeClr val="accent5">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p>
        </p:txBody>
      </p:sp>
      <p:sp>
        <p:nvSpPr>
          <p:cNvPr id="46" name="TextBox 45"/>
          <p:cNvSpPr txBox="1"/>
          <p:nvPr/>
        </p:nvSpPr>
        <p:spPr>
          <a:xfrm>
            <a:off x="279259" y="8731021"/>
            <a:ext cx="9986405" cy="8710077"/>
          </a:xfrm>
          <a:prstGeom prst="rect">
            <a:avLst/>
          </a:prstGeom>
          <a:noFill/>
        </p:spPr>
        <p:txBody>
          <a:bodyPr wrap="square" rtlCol="0">
            <a:spAutoFit/>
          </a:bodyPr>
          <a:lstStyle/>
          <a:p>
            <a:r>
              <a:rPr lang="en-US" sz="4000" dirty="0"/>
              <a:t>TrafficNet, LLC is a young Limited Liability Company which has made headway in the traffic monitoring industry with the BAT-433 which, uses Bluetooth technology to calculate real-time traffic analytics, including travel times, speeds, origins and destinations of local commuters. As a subsidiary of TrafficNet, our group has accepted a role in the history of our parent company with an innovative solution to their latest ambition, the secure monitoring of even the most remote stretches of Texas highways through an affordable and low power camera. </a:t>
            </a:r>
          </a:p>
        </p:txBody>
      </p:sp>
      <p:sp>
        <p:nvSpPr>
          <p:cNvPr id="47" name="TextBox 46"/>
          <p:cNvSpPr txBox="1"/>
          <p:nvPr/>
        </p:nvSpPr>
        <p:spPr>
          <a:xfrm>
            <a:off x="296776" y="7854958"/>
            <a:ext cx="8111248" cy="769441"/>
          </a:xfrm>
          <a:prstGeom prst="rect">
            <a:avLst/>
          </a:prstGeom>
          <a:noFill/>
        </p:spPr>
        <p:txBody>
          <a:bodyPr wrap="square" rtlCol="0">
            <a:spAutoFit/>
          </a:bodyPr>
          <a:lstStyle/>
          <a:p>
            <a:r>
              <a:rPr lang="en-US" sz="4400" dirty="0">
                <a:latin typeface="Arial Black" pitchFamily="34" charset="0"/>
              </a:rPr>
              <a:t>VISION</a:t>
            </a:r>
          </a:p>
        </p:txBody>
      </p:sp>
      <p:sp>
        <p:nvSpPr>
          <p:cNvPr id="48" name="TextBox 47"/>
          <p:cNvSpPr txBox="1"/>
          <p:nvPr/>
        </p:nvSpPr>
        <p:spPr>
          <a:xfrm>
            <a:off x="296776" y="19280415"/>
            <a:ext cx="9968888" cy="8710077"/>
          </a:xfrm>
          <a:prstGeom prst="rect">
            <a:avLst/>
          </a:prstGeom>
          <a:noFill/>
        </p:spPr>
        <p:txBody>
          <a:bodyPr wrap="square" rtlCol="0">
            <a:spAutoFit/>
          </a:bodyPr>
          <a:lstStyle/>
          <a:p>
            <a:r>
              <a:rPr lang="en-US" sz="4000" dirty="0"/>
              <a:t>TrafficNet, LLC is dedicated to making the flow of traffic safer, smarter, and simpler to manage. Our team is engaged in the development of the next generation of traffic monitoring camera modules to be mass produced and field deployed in a broad spectrum of outdoor environments to assist traffic managers and the millions of drivers on the roads each day. Through creative innovation and meticulous design,TrafficNetPeons delivers high-quality products and top-notch service. Let us help change the way you see traffic. </a:t>
            </a:r>
          </a:p>
          <a:p>
            <a:endParaRPr lang="en-US" sz="4000" dirty="0">
              <a:solidFill>
                <a:schemeClr val="tx1">
                  <a:lumMod val="65000"/>
                  <a:lumOff val="35000"/>
                </a:schemeClr>
              </a:solidFill>
              <a:cs typeface="Arial" pitchFamily="34" charset="0"/>
            </a:endParaRPr>
          </a:p>
        </p:txBody>
      </p:sp>
      <p:sp>
        <p:nvSpPr>
          <p:cNvPr id="49" name="TextBox 48"/>
          <p:cNvSpPr txBox="1"/>
          <p:nvPr/>
        </p:nvSpPr>
        <p:spPr>
          <a:xfrm>
            <a:off x="314294" y="18310802"/>
            <a:ext cx="8111248" cy="769441"/>
          </a:xfrm>
          <a:prstGeom prst="rect">
            <a:avLst/>
          </a:prstGeom>
          <a:noFill/>
        </p:spPr>
        <p:txBody>
          <a:bodyPr wrap="square" rtlCol="0">
            <a:spAutoFit/>
          </a:bodyPr>
          <a:lstStyle/>
          <a:p>
            <a:r>
              <a:rPr lang="en-US" sz="4400" dirty="0">
                <a:latin typeface="Arial Black" pitchFamily="34" charset="0"/>
              </a:rPr>
              <a:t>MISSION</a:t>
            </a:r>
          </a:p>
        </p:txBody>
      </p:sp>
      <p:sp>
        <p:nvSpPr>
          <p:cNvPr id="52" name="TextBox 51"/>
          <p:cNvSpPr txBox="1"/>
          <p:nvPr/>
        </p:nvSpPr>
        <p:spPr>
          <a:xfrm>
            <a:off x="11336775" y="7868995"/>
            <a:ext cx="8111248" cy="769441"/>
          </a:xfrm>
          <a:prstGeom prst="rect">
            <a:avLst/>
          </a:prstGeom>
          <a:noFill/>
        </p:spPr>
        <p:txBody>
          <a:bodyPr wrap="square" rtlCol="0">
            <a:spAutoFit/>
          </a:bodyPr>
          <a:lstStyle/>
          <a:p>
            <a:r>
              <a:rPr lang="en-US" sz="4400" i="1" dirty="0">
                <a:latin typeface="Arial Black" pitchFamily="34" charset="0"/>
              </a:rPr>
              <a:t>SYSTEM </a:t>
            </a:r>
            <a:r>
              <a:rPr lang="en-US" sz="4400" dirty="0">
                <a:latin typeface="Arial Black" pitchFamily="34" charset="0"/>
              </a:rPr>
              <a:t>ARCHITECTURE</a:t>
            </a:r>
          </a:p>
        </p:txBody>
      </p:sp>
      <p:sp>
        <p:nvSpPr>
          <p:cNvPr id="63" name="TextBox 62"/>
          <p:cNvSpPr txBox="1"/>
          <p:nvPr/>
        </p:nvSpPr>
        <p:spPr>
          <a:xfrm>
            <a:off x="33638540" y="9180653"/>
            <a:ext cx="10019431" cy="4401205"/>
          </a:xfrm>
          <a:prstGeom prst="rect">
            <a:avLst/>
          </a:prstGeom>
          <a:noFill/>
        </p:spPr>
        <p:txBody>
          <a:bodyPr wrap="square" rtlCol="0">
            <a:spAutoFit/>
          </a:bodyPr>
          <a:lstStyle/>
          <a:p>
            <a:pPr marL="457200" indent="-457200">
              <a:buFont typeface="Wingdings" charset="2"/>
              <a:buChar char="§"/>
            </a:pPr>
            <a:r>
              <a:rPr lang="en-US" sz="4000" dirty="0">
                <a:cs typeface="Arial" pitchFamily="34" charset="0"/>
              </a:rPr>
              <a:t>Raspberry Pi Zero</a:t>
            </a:r>
          </a:p>
          <a:p>
            <a:pPr marL="457200" indent="-457200">
              <a:buFont typeface="Wingdings" charset="2"/>
              <a:buChar char="§"/>
            </a:pPr>
            <a:endParaRPr lang="en-US" sz="4000" dirty="0">
              <a:cs typeface="Arial" pitchFamily="34" charset="0"/>
            </a:endParaRPr>
          </a:p>
          <a:p>
            <a:pPr marL="457200" indent="-457200">
              <a:buFont typeface="Wingdings" charset="2"/>
              <a:buChar char="§"/>
            </a:pPr>
            <a:r>
              <a:rPr lang="en-US" sz="4000" dirty="0">
                <a:cs typeface="Arial" pitchFamily="34" charset="0"/>
              </a:rPr>
              <a:t>Stepper Motors</a:t>
            </a:r>
          </a:p>
          <a:p>
            <a:pPr marL="457200" indent="-457200">
              <a:buFont typeface="Wingdings" charset="2"/>
              <a:buChar char="§"/>
            </a:pPr>
            <a:endParaRPr lang="en-US" sz="4000" dirty="0">
              <a:cs typeface="Arial" pitchFamily="34" charset="0"/>
            </a:endParaRPr>
          </a:p>
          <a:p>
            <a:pPr marL="457200" indent="-457200">
              <a:buFont typeface="Wingdings" charset="2"/>
              <a:buChar char="§"/>
            </a:pPr>
            <a:r>
              <a:rPr lang="en-US" sz="4000" dirty="0">
                <a:cs typeface="Arial" pitchFamily="34" charset="0"/>
              </a:rPr>
              <a:t>Stepper Motors Drivers</a:t>
            </a:r>
          </a:p>
          <a:p>
            <a:pPr marL="457200" indent="-457200">
              <a:buFont typeface="Wingdings" charset="2"/>
              <a:buChar char="§"/>
            </a:pPr>
            <a:endParaRPr lang="en-US" sz="4000" dirty="0">
              <a:cs typeface="Arial" pitchFamily="34" charset="0"/>
            </a:endParaRPr>
          </a:p>
          <a:p>
            <a:pPr marL="457200" indent="-457200">
              <a:buFont typeface="Wingdings" charset="2"/>
              <a:buChar char="§"/>
            </a:pPr>
            <a:r>
              <a:rPr lang="en-US" sz="4000" dirty="0">
                <a:cs typeface="Arial" pitchFamily="34" charset="0"/>
              </a:rPr>
              <a:t>Camera Module</a:t>
            </a:r>
          </a:p>
        </p:txBody>
      </p:sp>
      <p:sp>
        <p:nvSpPr>
          <p:cNvPr id="64" name="TextBox 63"/>
          <p:cNvSpPr txBox="1"/>
          <p:nvPr/>
        </p:nvSpPr>
        <p:spPr>
          <a:xfrm>
            <a:off x="33406080" y="15727066"/>
            <a:ext cx="10019431" cy="14865608"/>
          </a:xfrm>
          <a:prstGeom prst="rect">
            <a:avLst/>
          </a:prstGeom>
          <a:noFill/>
        </p:spPr>
        <p:txBody>
          <a:bodyPr wrap="square" rtlCol="0">
            <a:spAutoFit/>
          </a:bodyPr>
          <a:lstStyle/>
          <a:p>
            <a:pPr marL="457200" indent="-457200">
              <a:buFont typeface="Wingdings" charset="2"/>
              <a:buChar char="§"/>
            </a:pPr>
            <a:r>
              <a:rPr lang="en-US" sz="4000" dirty="0">
                <a:cs typeface="Arial" pitchFamily="34" charset="0"/>
              </a:rPr>
              <a:t>Implemented as a web interface</a:t>
            </a:r>
          </a:p>
          <a:p>
            <a:pPr marL="457200" indent="-457200">
              <a:buFont typeface="Wingdings" charset="2"/>
              <a:buChar char="§"/>
            </a:pPr>
            <a:endParaRPr lang="en-US" sz="4000" dirty="0">
              <a:cs typeface="Arial" pitchFamily="34" charset="0"/>
            </a:endParaRPr>
          </a:p>
          <a:p>
            <a:pPr marL="457200" indent="-457200">
              <a:buFont typeface="Wingdings" charset="2"/>
              <a:buChar char="§"/>
            </a:pPr>
            <a:r>
              <a:rPr lang="en-US" sz="4000" dirty="0">
                <a:cs typeface="Arial" pitchFamily="34" charset="0"/>
              </a:rPr>
              <a:t>Frontend Framework: Twitter Bootstrap</a:t>
            </a:r>
          </a:p>
          <a:p>
            <a:pPr marL="457200" indent="-457200">
              <a:buFont typeface="Wingdings" charset="2"/>
              <a:buChar char="§"/>
            </a:pPr>
            <a:endParaRPr lang="en-US" sz="4000" dirty="0">
              <a:cs typeface="Arial" pitchFamily="34" charset="0"/>
            </a:endParaRPr>
          </a:p>
          <a:p>
            <a:pPr marL="457200" indent="-457200">
              <a:buFont typeface="Wingdings" charset="2"/>
              <a:buChar char="§"/>
            </a:pPr>
            <a:r>
              <a:rPr lang="en-US" sz="4000" dirty="0">
                <a:cs typeface="Arial" pitchFamily="34" charset="0"/>
              </a:rPr>
              <a:t>Stream: UV4L</a:t>
            </a:r>
          </a:p>
          <a:p>
            <a:pPr marL="457200" indent="-457200">
              <a:buFont typeface="Wingdings" charset="2"/>
              <a:buChar char="§"/>
            </a:pPr>
            <a:endParaRPr lang="en-US" sz="4000" dirty="0">
              <a:cs typeface="Arial" pitchFamily="34" charset="0"/>
            </a:endParaRPr>
          </a:p>
          <a:p>
            <a:pPr marL="457200" indent="-457200">
              <a:buFont typeface="Wingdings" charset="2"/>
              <a:buChar char="§"/>
            </a:pPr>
            <a:r>
              <a:rPr lang="en-US" sz="4000" dirty="0">
                <a:cs typeface="Arial" pitchFamily="34" charset="0"/>
              </a:rPr>
              <a:t>Languages: Python, HTML, CSS,  and JavaScript</a:t>
            </a: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a:p>
            <a:pPr marL="457200" indent="-457200">
              <a:buFont typeface="Wingdings" charset="2"/>
              <a:buChar char="§"/>
            </a:pPr>
            <a:endParaRPr lang="en-US" sz="4000" dirty="0">
              <a:cs typeface="Arial" pitchFamily="34" charset="0"/>
            </a:endParaRPr>
          </a:p>
        </p:txBody>
      </p:sp>
      <p:sp>
        <p:nvSpPr>
          <p:cNvPr id="67" name="TextBox 66"/>
          <p:cNvSpPr txBox="1"/>
          <p:nvPr/>
        </p:nvSpPr>
        <p:spPr>
          <a:xfrm>
            <a:off x="33638540" y="8006722"/>
            <a:ext cx="8111248" cy="769441"/>
          </a:xfrm>
          <a:prstGeom prst="rect">
            <a:avLst/>
          </a:prstGeom>
          <a:noFill/>
        </p:spPr>
        <p:txBody>
          <a:bodyPr wrap="square" rtlCol="0">
            <a:spAutoFit/>
          </a:bodyPr>
          <a:lstStyle/>
          <a:p>
            <a:r>
              <a:rPr lang="en-US" sz="4400" dirty="0">
                <a:latin typeface="Arial Black" pitchFamily="34" charset="0"/>
              </a:rPr>
              <a:t>HARDWARE</a:t>
            </a:r>
          </a:p>
        </p:txBody>
      </p:sp>
      <p:sp>
        <p:nvSpPr>
          <p:cNvPr id="68" name="TextBox 67"/>
          <p:cNvSpPr txBox="1"/>
          <p:nvPr/>
        </p:nvSpPr>
        <p:spPr>
          <a:xfrm>
            <a:off x="33406080" y="14573165"/>
            <a:ext cx="8111248" cy="769441"/>
          </a:xfrm>
          <a:prstGeom prst="rect">
            <a:avLst/>
          </a:prstGeom>
          <a:noFill/>
        </p:spPr>
        <p:txBody>
          <a:bodyPr wrap="square" rtlCol="0">
            <a:spAutoFit/>
          </a:bodyPr>
          <a:lstStyle/>
          <a:p>
            <a:r>
              <a:rPr lang="en-US" sz="4400" dirty="0">
                <a:latin typeface="Arial Black" pitchFamily="34" charset="0"/>
              </a:rPr>
              <a:t>SOFTWARE</a:t>
            </a:r>
          </a:p>
        </p:txBody>
      </p:sp>
      <p:sp>
        <p:nvSpPr>
          <p:cNvPr id="71" name="Rectangle 70"/>
          <p:cNvSpPr/>
          <p:nvPr/>
        </p:nvSpPr>
        <p:spPr>
          <a:xfrm>
            <a:off x="33439597" y="21958763"/>
            <a:ext cx="10485120" cy="10959636"/>
          </a:xfrm>
          <a:prstGeom prst="rect">
            <a:avLst/>
          </a:prstGeom>
          <a:solidFill>
            <a:srgbClr val="D9D9D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a:solidFill>
                <a:schemeClr val="tx1"/>
              </a:solidFill>
            </a:endParaRPr>
          </a:p>
        </p:txBody>
      </p:sp>
      <p:sp>
        <p:nvSpPr>
          <p:cNvPr id="37" name="Title 1"/>
          <p:cNvSpPr>
            <a:spLocks noGrp="1"/>
          </p:cNvSpPr>
          <p:nvPr>
            <p:ph type="title"/>
          </p:nvPr>
        </p:nvSpPr>
        <p:spPr>
          <a:xfrm>
            <a:off x="2229547" y="1710897"/>
            <a:ext cx="39432107" cy="2422191"/>
          </a:xfrm>
        </p:spPr>
        <p:txBody>
          <a:bodyPr>
            <a:normAutofit/>
          </a:bodyPr>
          <a:lstStyle/>
          <a:p>
            <a:r>
              <a:rPr lang="en-US" sz="9600" dirty="0">
                <a:solidFill>
                  <a:schemeClr val="bg1"/>
                </a:solidFill>
              </a:rPr>
              <a:t>HAWKEYE: A LOW POWERED SMART CAMERA</a:t>
            </a:r>
          </a:p>
        </p:txBody>
      </p:sp>
      <p:sp>
        <p:nvSpPr>
          <p:cNvPr id="38" name="Text Placeholder 2"/>
          <p:cNvSpPr>
            <a:spLocks noGrp="1"/>
          </p:cNvSpPr>
          <p:nvPr>
            <p:ph type="body" sz="quarter" idx="10"/>
          </p:nvPr>
        </p:nvSpPr>
        <p:spPr>
          <a:xfrm>
            <a:off x="2031985" y="3621798"/>
            <a:ext cx="39827230" cy="2667139"/>
          </a:xfrm>
        </p:spPr>
        <p:txBody>
          <a:bodyPr>
            <a:normAutofit/>
          </a:bodyPr>
          <a:lstStyle/>
          <a:p>
            <a:pPr algn="ctr"/>
            <a:r>
              <a:rPr lang="en-US" sz="4400" b="1" dirty="0"/>
              <a:t>PEYTON CASPER , RABIN DHAUBANJAR, KYLE EDELMANN, JOSE HERNANDEZ, RUCHITHA THALAKOLA </a:t>
            </a:r>
          </a:p>
          <a:p>
            <a:pPr algn="ctr"/>
            <a:r>
              <a:rPr lang="en-US" sz="4400" b="1" dirty="0">
                <a:solidFill>
                  <a:schemeClr val="bg1"/>
                </a:solidFill>
              </a:rPr>
              <a:t>SPONSER: TRAFFICNET, LLC</a:t>
            </a:r>
          </a:p>
          <a:p>
            <a:pPr algn="ctr"/>
            <a:r>
              <a:rPr lang="en-US" sz="4400" b="1" dirty="0">
                <a:solidFill>
                  <a:schemeClr val="bg1"/>
                </a:solidFill>
              </a:rPr>
              <a:t>INSTRUCTOR: DR. CHRISTOPHER MCMURROUGH</a:t>
            </a:r>
            <a:endParaRPr lang="en-US" sz="4400" dirty="0">
              <a:solidFill>
                <a:schemeClr val="bg1"/>
              </a:solidFill>
            </a:endParaRPr>
          </a:p>
        </p:txBody>
      </p:sp>
      <p:pic>
        <p:nvPicPr>
          <p:cNvPr id="51" name="Picture 50"/>
          <p:cNvPicPr>
            <a:picLocks noChangeAspect="1"/>
          </p:cNvPicPr>
          <p:nvPr/>
        </p:nvPicPr>
        <p:blipFill>
          <a:blip r:embed="rId4"/>
          <a:stretch>
            <a:fillRect/>
          </a:stretch>
        </p:blipFill>
        <p:spPr>
          <a:xfrm>
            <a:off x="11262866" y="11241933"/>
            <a:ext cx="10409512" cy="8509363"/>
          </a:xfrm>
          <a:prstGeom prst="rect">
            <a:avLst/>
          </a:prstGeom>
        </p:spPr>
      </p:pic>
      <p:sp>
        <p:nvSpPr>
          <p:cNvPr id="33" name="TextBox 32"/>
          <p:cNvSpPr txBox="1"/>
          <p:nvPr/>
        </p:nvSpPr>
        <p:spPr>
          <a:xfrm>
            <a:off x="33439597" y="23189415"/>
            <a:ext cx="10019431" cy="3170099"/>
          </a:xfrm>
          <a:prstGeom prst="rect">
            <a:avLst/>
          </a:prstGeom>
          <a:noFill/>
        </p:spPr>
        <p:txBody>
          <a:bodyPr wrap="square" rtlCol="0">
            <a:spAutoFit/>
          </a:bodyPr>
          <a:lstStyle/>
          <a:p>
            <a:pPr marL="457200" indent="-457200">
              <a:buFont typeface="Wingdings" charset="2"/>
              <a:buChar char="§"/>
            </a:pPr>
            <a:r>
              <a:rPr lang="en-US" sz="4000" dirty="0">
                <a:cs typeface="Arial" pitchFamily="34" charset="0"/>
              </a:rPr>
              <a:t>Auto-zoom functionality</a:t>
            </a:r>
          </a:p>
          <a:p>
            <a:pPr marL="457200" indent="-457200">
              <a:buFont typeface="Wingdings" charset="2"/>
              <a:buChar char="§"/>
            </a:pPr>
            <a:endParaRPr lang="en-US" sz="4000" dirty="0">
              <a:cs typeface="Arial" pitchFamily="34" charset="0"/>
            </a:endParaRPr>
          </a:p>
          <a:p>
            <a:pPr marL="457200" indent="-457200">
              <a:buFont typeface="Wingdings" charset="2"/>
              <a:buChar char="§"/>
            </a:pPr>
            <a:r>
              <a:rPr lang="en-US" sz="4000" dirty="0">
                <a:cs typeface="Arial" pitchFamily="34" charset="0"/>
              </a:rPr>
              <a:t>Heater feature on camera chassis</a:t>
            </a:r>
          </a:p>
          <a:p>
            <a:pPr marL="457200" indent="-457200">
              <a:buFont typeface="Wingdings" charset="2"/>
              <a:buChar char="§"/>
            </a:pPr>
            <a:endParaRPr lang="en-US" sz="4000" dirty="0">
              <a:cs typeface="Arial" pitchFamily="34" charset="0"/>
            </a:endParaRPr>
          </a:p>
          <a:p>
            <a:pPr marL="457200" indent="-457200">
              <a:buFont typeface="Wingdings" charset="2"/>
              <a:buChar char="§"/>
            </a:pPr>
            <a:r>
              <a:rPr lang="en-US" sz="4000" dirty="0">
                <a:cs typeface="Arial" pitchFamily="34" charset="0"/>
              </a:rPr>
              <a:t>Multi-stream support on web interface</a:t>
            </a:r>
          </a:p>
        </p:txBody>
      </p:sp>
      <p:sp>
        <p:nvSpPr>
          <p:cNvPr id="34" name="TextBox 33"/>
          <p:cNvSpPr txBox="1"/>
          <p:nvPr/>
        </p:nvSpPr>
        <p:spPr>
          <a:xfrm>
            <a:off x="33439597" y="22015484"/>
            <a:ext cx="8111248" cy="769441"/>
          </a:xfrm>
          <a:prstGeom prst="rect">
            <a:avLst/>
          </a:prstGeom>
          <a:noFill/>
        </p:spPr>
        <p:txBody>
          <a:bodyPr wrap="square" rtlCol="0">
            <a:spAutoFit/>
          </a:bodyPr>
          <a:lstStyle/>
          <a:p>
            <a:r>
              <a:rPr lang="en-US" sz="4400" dirty="0">
                <a:latin typeface="Arial Black" pitchFamily="34" charset="0"/>
              </a:rPr>
              <a:t>FUTURE</a:t>
            </a:r>
            <a:r>
              <a:rPr lang="en-US" sz="4400" i="1" dirty="0">
                <a:latin typeface="Arial Black" pitchFamily="34" charset="0"/>
              </a:rPr>
              <a:t> WORK</a:t>
            </a:r>
          </a:p>
        </p:txBody>
      </p:sp>
      <p:sp>
        <p:nvSpPr>
          <p:cNvPr id="36" name="TextBox 35"/>
          <p:cNvSpPr txBox="1"/>
          <p:nvPr/>
        </p:nvSpPr>
        <p:spPr>
          <a:xfrm>
            <a:off x="11280383" y="21908862"/>
            <a:ext cx="10269816" cy="7602081"/>
          </a:xfrm>
          <a:prstGeom prst="rect">
            <a:avLst/>
          </a:prstGeom>
          <a:noFill/>
        </p:spPr>
        <p:txBody>
          <a:bodyPr wrap="square" rtlCol="0">
            <a:spAutoFit/>
          </a:bodyPr>
          <a:lstStyle/>
          <a:p>
            <a:r>
              <a:rPr lang="en-US" sz="4400" dirty="0">
                <a:latin typeface="Arial Black" pitchFamily="34" charset="0"/>
              </a:rPr>
              <a:t>ACCOMPLISHMENTS</a:t>
            </a:r>
          </a:p>
          <a:p>
            <a:endParaRPr lang="en-US" sz="4400" dirty="0">
              <a:latin typeface="Arial Black" pitchFamily="34" charset="0"/>
            </a:endParaRPr>
          </a:p>
          <a:p>
            <a:pPr marL="571500" indent="-571500">
              <a:buFont typeface="Wingdings" charset="2"/>
              <a:buChar char="§"/>
            </a:pPr>
            <a:r>
              <a:rPr lang="en-US" sz="4000" dirty="0"/>
              <a:t>Less than 5 watts</a:t>
            </a:r>
          </a:p>
          <a:p>
            <a:pPr marL="571500" indent="-571500">
              <a:buFont typeface="Wingdings" charset="2"/>
              <a:buChar char="§"/>
            </a:pPr>
            <a:endParaRPr lang="en-US" sz="4000" dirty="0"/>
          </a:p>
          <a:p>
            <a:pPr marL="571500" indent="-571500">
              <a:buFont typeface="Wingdings" charset="2"/>
              <a:buChar char="§"/>
            </a:pPr>
            <a:r>
              <a:rPr lang="en-US" sz="4000" dirty="0"/>
              <a:t>Less than $200</a:t>
            </a:r>
          </a:p>
          <a:p>
            <a:pPr marL="571500" indent="-571500">
              <a:buFont typeface="Wingdings" charset="2"/>
              <a:buChar char="§"/>
            </a:pPr>
            <a:endParaRPr lang="en-US" sz="4000" dirty="0"/>
          </a:p>
          <a:p>
            <a:pPr marL="571500" indent="-571500">
              <a:buFont typeface="Wingdings" charset="2"/>
              <a:buChar char="§"/>
            </a:pPr>
            <a:r>
              <a:rPr lang="en-US" sz="4000" dirty="0"/>
              <a:t>Supports the functionalities of competitors products</a:t>
            </a:r>
          </a:p>
          <a:p>
            <a:pPr marL="571500" indent="-571500">
              <a:buFont typeface="Wingdings" charset="2"/>
              <a:buChar char="§"/>
            </a:pPr>
            <a:endParaRPr lang="en-US" sz="4000" dirty="0"/>
          </a:p>
          <a:p>
            <a:pPr marL="571500" indent="-571500">
              <a:buFont typeface="Wingdings" charset="2"/>
              <a:buChar char="§"/>
            </a:pPr>
            <a:r>
              <a:rPr lang="en-US" sz="4000" dirty="0"/>
              <a:t>Ready to be commercialized </a:t>
            </a:r>
          </a:p>
          <a:p>
            <a:endParaRPr lang="en-US" sz="4000" dirty="0"/>
          </a:p>
          <a:p>
            <a:pPr marL="571500" indent="-571500">
              <a:buFont typeface="Wingdings" charset="2"/>
              <a:buChar char="§"/>
            </a:pPr>
            <a:endParaRPr lang="en-US" sz="4000" dirty="0">
              <a:latin typeface="Arial Black" pitchFamily="34" charset="0"/>
            </a:endParaRPr>
          </a:p>
        </p:txBody>
      </p:sp>
      <p:pic>
        <p:nvPicPr>
          <p:cNvPr id="2" name="Picture 1"/>
          <p:cNvPicPr>
            <a:picLocks noChangeAspect="1"/>
          </p:cNvPicPr>
          <p:nvPr/>
        </p:nvPicPr>
        <p:blipFill>
          <a:blip r:embed="rId5"/>
          <a:stretch>
            <a:fillRect/>
          </a:stretch>
        </p:blipFill>
        <p:spPr>
          <a:xfrm>
            <a:off x="22489448" y="8391442"/>
            <a:ext cx="10010899" cy="5376224"/>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441947" y="17205157"/>
            <a:ext cx="10058400" cy="5657850"/>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441947" y="26601304"/>
            <a:ext cx="10058400" cy="5657850"/>
          </a:xfrm>
          <a:prstGeom prst="rect">
            <a:avLst/>
          </a:prstGeom>
        </p:spPr>
      </p:pic>
    </p:spTree>
    <p:extLst>
      <p:ext uri="{BB962C8B-B14F-4D97-AF65-F5344CB8AC3E}">
        <p14:creationId xmlns:p14="http://schemas.microsoft.com/office/powerpoint/2010/main" val="4128123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4058</TotalTime>
  <Words>300</Words>
  <Application>Microsoft Office PowerPoint</Application>
  <PresentationFormat>Custom</PresentationFormat>
  <Paragraphs>56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Black</vt:lpstr>
      <vt:lpstr>Calibri</vt:lpstr>
      <vt:lpstr>Wingdings</vt:lpstr>
      <vt:lpstr>Office Theme</vt:lpstr>
      <vt:lpstr>HAWKEYE: A LOW POWERED SMART CAMERA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 poster example</dc:title>
  <dc:subject>Template For Scientific Poster Presentation</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peyton casper</cp:lastModifiedBy>
  <cp:revision>29</cp:revision>
  <dcterms:created xsi:type="dcterms:W3CDTF">2013-02-18T18:40:33Z</dcterms:created>
  <dcterms:modified xsi:type="dcterms:W3CDTF">2016-08-15T02:11:42Z</dcterms:modified>
  <cp:category>science research poster</cp:category>
</cp:coreProperties>
</file>